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8" r:id="rId1"/>
  </p:sldMasterIdLst>
  <p:notesMasterIdLst>
    <p:notesMasterId r:id="rId8"/>
  </p:notesMasterIdLst>
  <p:handoutMasterIdLst>
    <p:handoutMasterId r:id="rId9"/>
  </p:handoutMasterIdLst>
  <p:sldIdLst>
    <p:sldId id="303" r:id="rId2"/>
    <p:sldId id="812" r:id="rId3"/>
    <p:sldId id="813" r:id="rId4"/>
    <p:sldId id="814" r:id="rId5"/>
    <p:sldId id="815" r:id="rId6"/>
    <p:sldId id="816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15" autoAdjust="0"/>
    <p:restoredTop sz="96692" autoAdjust="0"/>
  </p:normalViewPr>
  <p:slideViewPr>
    <p:cSldViewPr snapToGrid="0">
      <p:cViewPr varScale="1">
        <p:scale>
          <a:sx n="157" d="100"/>
          <a:sy n="157" d="100"/>
        </p:scale>
        <p:origin x="91" y="177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538" y="11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390423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="" xmlns:a16="http://schemas.microsoft.com/office/drawing/2014/main" id="{ABB06184-5D7A-4B4B-8C0D-99C9FE81A7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C451F3B-4F78-4652-85EF-EC221513AC78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="" xmlns:a16="http://schemas.microsoft.com/office/drawing/2014/main" id="{80EB950A-030E-4EF4-A0C9-BBC1EBCA64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="" xmlns:a16="http://schemas.microsoft.com/office/drawing/2014/main" id="{EF7EF589-5001-41EE-A808-505F3E6B83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7068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246634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43030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9488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05909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21375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851100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83521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845435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05967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49161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5/10/2021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998956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5/10/2021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8" name="Rectangle 16">
            <a:extLst>
              <a:ext uri="{FF2B5EF4-FFF2-40B4-BE49-F238E27FC236}">
                <a16:creationId xmlns=""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sp>
        <p:nvSpPr>
          <p:cNvPr id="9" name="Oval 11">
            <a:extLst>
              <a:ext uri="{FF2B5EF4-FFF2-40B4-BE49-F238E27FC236}">
                <a16:creationId xmlns=""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0636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9" r:id="rId1"/>
    <p:sldLayoutId id="2147484150" r:id="rId2"/>
    <p:sldLayoutId id="2147484151" r:id="rId3"/>
    <p:sldLayoutId id="2147484152" r:id="rId4"/>
    <p:sldLayoutId id="2147484153" r:id="rId5"/>
    <p:sldLayoutId id="2147484154" r:id="rId6"/>
    <p:sldLayoutId id="2147484155" r:id="rId7"/>
    <p:sldLayoutId id="2147484156" r:id="rId8"/>
    <p:sldLayoutId id="2147484157" r:id="rId9"/>
    <p:sldLayoutId id="2147484158" r:id="rId10"/>
    <p:sldLayoutId id="2147484159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="" xmlns:a16="http://schemas.microsoft.com/office/drawing/2014/main" id="{610D087A-FDA7-49D2-9930-7C00072C5B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28165" y="1688109"/>
            <a:ext cx="6709605" cy="8552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Accelerate recovery of IMS </a:t>
            </a:r>
            <a:r>
              <a:rPr lang="en-US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voice </a:t>
            </a:r>
            <a:r>
              <a:rPr lang="en-US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service after </a:t>
            </a:r>
            <a:r>
              <a:rPr lang="en-US" sz="40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S1 disable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="" xmlns:a16="http://schemas.microsoft.com/office/drawing/2014/main" id="{0F20AC93-2F97-4B57-8E6C-FC63ABDCAB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8078" y="2615625"/>
            <a:ext cx="7108159" cy="148958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en-US" sz="2000" dirty="0" smtClean="0">
                <a:ea typeface="MS PGothic" panose="020B0600070205080204" pitchFamily="34" charset="-128"/>
              </a:rPr>
              <a:t>Huawei, HiSilicon, China Telecom, China </a:t>
            </a:r>
            <a:r>
              <a:rPr lang="en-US" altLang="zh-CN" sz="2000" dirty="0" smtClean="0">
                <a:ea typeface="MS PGothic" panose="020B0600070205080204" pitchFamily="34" charset="-128"/>
              </a:rPr>
              <a:t>Unicom</a:t>
            </a:r>
            <a:endParaRPr lang="en-GB" altLang="en-US" sz="20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1"/>
          <p:cNvSpPr txBox="1">
            <a:spLocks/>
          </p:cNvSpPr>
          <p:nvPr/>
        </p:nvSpPr>
        <p:spPr>
          <a:xfrm>
            <a:off x="454855" y="273254"/>
            <a:ext cx="8410211" cy="761952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87798" rtl="0" eaLnBrk="1" fontAlgn="auto" latinLnBrk="0" hangingPunct="1">
              <a:lnSpc>
                <a:spcPts val="34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Overview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>
          <a:xfrm>
            <a:off x="460401" y="1121673"/>
            <a:ext cx="8404665" cy="3597648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Solution</a:t>
            </a:r>
            <a:r>
              <a:rPr kumimoji="0" lang="en-US" altLang="zh-CN" sz="1400" i="0" u="none" strike="noStrike" kern="1200" cap="none" spc="0" normalizeH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 introduced in #143 meeting partially solves the issue,  but the drawback is </a:t>
            </a:r>
            <a:r>
              <a:rPr lang="en-US" altLang="zh-CN" sz="1400" dirty="0" smtClean="0">
                <a:solidFill>
                  <a:srgbClr val="1D1D1A"/>
                </a:solidFill>
              </a:rPr>
              <a:t>unacceptable.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Arial" panose="020B0604020202020204" pitchFamily="34" charset="0"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lang="en-US" altLang="zh-CN" sz="1400" b="1" dirty="0">
              <a:solidFill>
                <a:srgbClr val="1D1D1A"/>
              </a:solidFill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Case 1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：  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Operators do NOT support 3G/2G</a:t>
            </a: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180975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GB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The UE ends up with no voice service</a:t>
            </a:r>
            <a:r>
              <a:rPr lang="en-GB" altLang="zh-CN" sz="12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kumimoji="0" lang="en-GB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before the S1 mode disable timer expires.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180975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180975" lvl="0" fontAlgn="auto">
              <a:spcAft>
                <a:spcPts val="0"/>
              </a:spcAft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New solution needs to be developed to accelerate the UE to recover</a:t>
            </a:r>
            <a:r>
              <a:rPr kumimoji="0" lang="en-US" altLang="zh-CN" sz="1200" b="0" i="0" u="none" strike="noStrike" kern="1200" cap="none" spc="0" normalizeH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voice service, or increase the possibility  to </a:t>
            </a:r>
            <a:r>
              <a:rPr lang="en-US" altLang="zh-CN" sz="1200" dirty="0">
                <a:solidFill>
                  <a:srgbClr val="1D1D1A"/>
                </a:solidFill>
              </a:rPr>
              <a:t>recover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voice service.  </a:t>
            </a:r>
          </a:p>
          <a:p>
            <a:pPr marL="180975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Case 2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：  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Operators support 3G/2G</a:t>
            </a: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80975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Arial" panose="020B0604020202020204" pitchFamily="34" charset="0"/>
              </a:rPr>
              <a:t>UE has</a:t>
            </a:r>
            <a:r>
              <a:rPr kumimoji="0" lang="en-US" altLang="zh-CN" sz="1200" b="0" i="0" u="none" strike="noStrike" kern="1200" cap="none" spc="0" normalizeH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Arial" panose="020B0604020202020204" pitchFamily="34" charset="0"/>
              </a:rPr>
              <a:t> to remain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Arial" panose="020B0604020202020204" pitchFamily="34" charset="0"/>
              </a:rPr>
              <a:t> in 3G/2G, before </a:t>
            </a:r>
            <a:r>
              <a:rPr kumimoji="0" lang="en-GB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the S1 mode disable timer expires.</a:t>
            </a: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80975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2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180975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cs typeface="Arial" panose="020B0604020202020204" pitchFamily="34" charset="0"/>
              </a:rPr>
              <a:t>New solution can be developed to configure the UE to stay 5G, and provides the voice service when S1 mode is disabled.   </a:t>
            </a: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1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5555" y="76522"/>
            <a:ext cx="7886700" cy="761696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Case 1:  No 3G/2G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555" y="796572"/>
            <a:ext cx="6074973" cy="4175478"/>
          </a:xfrm>
        </p:spPr>
        <p:txBody>
          <a:bodyPr>
            <a:noAutofit/>
          </a:bodyPr>
          <a:lstStyle/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GB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Assumption:</a:t>
            </a:r>
          </a:p>
          <a:p>
            <a:pPr marL="12373" lvl="0" indent="0" defTabSz="1187798">
              <a:lnSpc>
                <a:spcPct val="100000"/>
              </a:lnSpc>
              <a:spcBef>
                <a:spcPts val="600"/>
              </a:spcBef>
              <a:buNone/>
              <a:tabLst>
                <a:tab pos="1208420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）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Network only supports </a:t>
            </a:r>
            <a:r>
              <a:rPr lang="en-US" altLang="zh-CN" sz="9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VoLTE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, but not </a:t>
            </a:r>
            <a:r>
              <a:rPr lang="en-US" altLang="zh-CN" sz="9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VoNR</a:t>
            </a:r>
            <a:r>
              <a:rPr lang="en-US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</a:t>
            </a:r>
            <a:endParaRPr lang="en-US" altLang="zh-CN" sz="9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r>
              <a:rPr lang="zh-CN" altLang="en-US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）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UE is set to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"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voice centric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" 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, i.e., normal smartphone.</a:t>
            </a: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endParaRPr lang="en-US" altLang="zh-CN" sz="9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Solution introduced </a:t>
            </a:r>
            <a:r>
              <a:rPr lang="en-US" altLang="zh-CN" sz="900" b="1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#143</a:t>
            </a:r>
            <a:endParaRPr lang="en-US" altLang="zh-CN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lvl="0" indent="0" defTabSz="1187798">
              <a:lnSpc>
                <a:spcPct val="100000"/>
              </a:lnSpc>
              <a:spcBef>
                <a:spcPts val="600"/>
              </a:spcBef>
              <a:buNone/>
              <a:tabLst>
                <a:tab pos="1208420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In case the UE has signalled that S1 mode is disabled for a network that only supports IMS voice via EPS </a:t>
            </a:r>
            <a:r>
              <a:rPr lang="en-GB" altLang="zh-CN" sz="9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Fallback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 the AMF will indicate that IMS voice over PS session is not supported over 3GPP access. </a:t>
            </a:r>
            <a:endParaRPr lang="en-GB" altLang="zh-CN" sz="9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endParaRPr lang="en-GB" altLang="zh-CN" sz="9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GB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Scenario: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</a:p>
          <a:p>
            <a:pPr marL="269875" lvl="0" indent="-269875" defTabSz="1187798">
              <a:lnSpc>
                <a:spcPct val="100000"/>
              </a:lnSpc>
              <a:spcBef>
                <a:spcPts val="600"/>
              </a:spcBef>
              <a:buNone/>
              <a:tabLst>
                <a:tab pos="269875" algn="l"/>
                <a:tab pos="1208088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</a:t>
            </a:r>
            <a:r>
              <a:rPr lang="zh-CN" altLang="en-US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）</a:t>
            </a:r>
            <a:r>
              <a:rPr lang="en-US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	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UE initiates TAU procedure/Attach, but the procedure fails for 5 times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  For example, the UE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enters an area like an underground garage, or purely unstable radio 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link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status.</a:t>
            </a:r>
          </a:p>
          <a:p>
            <a:pPr marL="269875" lvl="0" indent="-269875" defTabSz="1187798">
              <a:lnSpc>
                <a:spcPct val="100000"/>
              </a:lnSpc>
              <a:spcBef>
                <a:spcPts val="0"/>
              </a:spcBef>
              <a:buNone/>
              <a:tabLst>
                <a:tab pos="269875" algn="l"/>
                <a:tab pos="1208088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2) 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	The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UE disables its S1 mode. The default S1 mode (E-UTRA) disable time is 12 </a:t>
            </a:r>
            <a:r>
              <a:rPr lang="en-GB" altLang="zh-CN" sz="9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mins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(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i.e., T3402). </a:t>
            </a:r>
            <a:r>
              <a:rPr lang="zh-CN" altLang="en-US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</a:t>
            </a:r>
            <a:r>
              <a:rPr lang="en-US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UE selects 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other RATs of the registered PLMN. </a:t>
            </a:r>
            <a:endParaRPr lang="en-GB" altLang="zh-CN" sz="900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269875" lvl="0" indent="-269875" defTabSz="1187798">
              <a:lnSpc>
                <a:spcPct val="100000"/>
              </a:lnSpc>
              <a:spcBef>
                <a:spcPts val="0"/>
              </a:spcBef>
              <a:buNone/>
              <a:tabLst>
                <a:tab pos="269875" algn="l"/>
                <a:tab pos="1208088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3)	The UE registers to 5GC. Due to the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"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IMS voice over 3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GPP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is not 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supported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" and the UE is "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voice centric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"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,  the N1 mode of UE is disabled.</a:t>
            </a:r>
          </a:p>
          <a:p>
            <a:pPr marL="269875" lvl="0" indent="-269875" defTabSz="1187798">
              <a:lnSpc>
                <a:spcPct val="100000"/>
              </a:lnSpc>
              <a:spcBef>
                <a:spcPts val="0"/>
              </a:spcBef>
              <a:buNone/>
              <a:tabLst>
                <a:tab pos="269875" algn="l"/>
                <a:tab pos="1208088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4)	The UE tries other RAT(i.e., 3G/2G).  But UE fails, as the operator does n</a:t>
            </a:r>
            <a:r>
              <a:rPr lang="en-US" altLang="zh-CN" sz="900" dirty="0" err="1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ot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support 3G/2G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</a:t>
            </a:r>
          </a:p>
          <a:p>
            <a:pPr marL="269875" lvl="0" indent="-269875" defTabSz="1187798">
              <a:lnSpc>
                <a:spcPct val="100000"/>
              </a:lnSpc>
              <a:spcBef>
                <a:spcPts val="0"/>
              </a:spcBef>
              <a:buNone/>
              <a:tabLst>
                <a:tab pos="269875" algn="l"/>
                <a:tab pos="1208088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5)	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UE tries other PLMN other than HPLMN. But UE fails, as no other PLMN can be selected.</a:t>
            </a:r>
          </a:p>
          <a:p>
            <a:pPr marL="0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269875" algn="l"/>
                <a:tab pos="1208088" algn="ctr"/>
              </a:tabLst>
            </a:pP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6)	The UE enables its N1, and re-camps on the Registered PLMN(i.e., HPLMN). </a:t>
            </a: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endParaRPr lang="en-US" altLang="zh-CN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US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Issues</a:t>
            </a:r>
            <a:r>
              <a:rPr lang="zh-CN" altLang="en-US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：  </a:t>
            </a:r>
            <a:endParaRPr lang="en-US" altLang="zh-CN" sz="900" b="1" dirty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0" lvl="0" indent="0" defTabSz="1187798">
              <a:lnSpc>
                <a:spcPct val="100000"/>
              </a:lnSpc>
              <a:spcBef>
                <a:spcPts val="600"/>
              </a:spcBef>
              <a:buNone/>
              <a:tabLst>
                <a:tab pos="1208088" algn="ctr"/>
              </a:tabLst>
            </a:pP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Due to 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IMS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voice over 3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GPP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is not </a:t>
            </a:r>
            <a:r>
              <a:rPr lang="en-US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supported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”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,  </a:t>
            </a:r>
            <a:r>
              <a:rPr lang="en-US" altLang="zh-CN" sz="900" u="sng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UE </a:t>
            </a:r>
            <a:r>
              <a:rPr lang="en-US" altLang="zh-CN" sz="900" u="sng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considers the network is UNCAPABLE to provide IMS voice service.  Therefore,  it will not try to get voice service </a:t>
            </a:r>
            <a:r>
              <a:rPr lang="en-US" altLang="zh-CN" sz="900" u="sng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before the S1 disabled timer expires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, e.g., even when the radio condition of the UE recovers.  </a:t>
            </a:r>
          </a:p>
          <a:p>
            <a:pPr marL="0" lvl="0" indent="0" defTabSz="1187798">
              <a:lnSpc>
                <a:spcPct val="100000"/>
              </a:lnSpc>
              <a:spcBef>
                <a:spcPts val="600"/>
              </a:spcBef>
              <a:buNone/>
              <a:tabLst>
                <a:tab pos="269875" algn="l"/>
                <a:tab pos="1208088" algn="ctr"/>
              </a:tabLst>
            </a:pPr>
            <a:endParaRPr lang="en-US" altLang="zh-CN" sz="900" dirty="0" smtClean="0">
              <a:solidFill>
                <a:srgbClr val="1D1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lvl="0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GB" altLang="zh-CN" sz="900" b="1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Observation</a:t>
            </a:r>
            <a:r>
              <a:rPr lang="en-GB" altLang="zh-CN" sz="900" b="1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:</a:t>
            </a:r>
          </a:p>
          <a:p>
            <a:pPr marL="12373" indent="0" defTabSz="1187798">
              <a:lnSpc>
                <a:spcPct val="100000"/>
              </a:lnSpc>
              <a:spcBef>
                <a:spcPts val="0"/>
              </a:spcBef>
              <a:buNone/>
              <a:tabLst>
                <a:tab pos="1208420" algn="ctr"/>
              </a:tabLst>
            </a:pP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solution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introduced in </a:t>
            </a:r>
            <a:r>
              <a:rPr lang="en-US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#</a:t>
            </a:r>
            <a:r>
              <a:rPr lang="en-US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143 </a:t>
            </a:r>
            <a:r>
              <a:rPr lang="en-GB" altLang="zh-CN" sz="9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does </a:t>
            </a:r>
            <a:r>
              <a:rPr lang="en-GB" altLang="zh-CN" sz="9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not completely resolve the issue. 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6242926" y="1240583"/>
            <a:ext cx="2816512" cy="3622285"/>
            <a:chOff x="6366047" y="1009701"/>
            <a:chExt cx="3279149" cy="4097279"/>
          </a:xfrm>
        </p:grpSpPr>
        <p:sp>
          <p:nvSpPr>
            <p:cNvPr id="13" name="云形 12"/>
            <p:cNvSpPr/>
            <p:nvPr/>
          </p:nvSpPr>
          <p:spPr>
            <a:xfrm>
              <a:off x="6366047" y="1009702"/>
              <a:ext cx="1118044" cy="650861"/>
            </a:xfrm>
            <a:prstGeom prst="cloud">
              <a:avLst/>
            </a:prstGeom>
            <a:solidFill>
              <a:srgbClr val="E98C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EPC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云形 13"/>
            <p:cNvSpPr/>
            <p:nvPr/>
          </p:nvSpPr>
          <p:spPr>
            <a:xfrm>
              <a:off x="8527152" y="1009701"/>
              <a:ext cx="1118044" cy="650861"/>
            </a:xfrm>
            <a:prstGeom prst="cloud">
              <a:avLst/>
            </a:prstGeom>
            <a:solidFill>
              <a:srgbClr val="A721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5GC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35433" y="2688764"/>
              <a:ext cx="342900" cy="552450"/>
            </a:xfrm>
            <a:prstGeom prst="rect">
              <a:avLst/>
            </a:prstGeom>
          </p:spPr>
        </p:pic>
        <p:cxnSp>
          <p:nvCxnSpPr>
            <p:cNvPr id="16" name="直接箭头连接符 15"/>
            <p:cNvCxnSpPr/>
            <p:nvPr/>
          </p:nvCxnSpPr>
          <p:spPr>
            <a:xfrm>
              <a:off x="7000213" y="1815075"/>
              <a:ext cx="763992" cy="914400"/>
            </a:xfrm>
            <a:prstGeom prst="straightConnector1">
              <a:avLst/>
            </a:prstGeom>
            <a:noFill/>
            <a:ln w="19050" cap="flat" cmpd="sng" algn="ctr">
              <a:solidFill>
                <a:srgbClr val="1D1D1A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7" name="文本框 16"/>
            <p:cNvSpPr txBox="1"/>
            <p:nvPr/>
          </p:nvSpPr>
          <p:spPr>
            <a:xfrm>
              <a:off x="6732429" y="2173280"/>
              <a:ext cx="1415110" cy="2308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①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 times failure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32429" y="3279268"/>
              <a:ext cx="2648803" cy="182771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179388" marR="0" lvl="0" indent="-179388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②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S1 disable ; </a:t>
              </a:r>
              <a:r>
                <a:rPr lang="en-US" altLang="zh-CN" sz="900" kern="0" dirty="0" smtClean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 NR and register in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5GC.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④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Selects other RAT, fails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⑤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Selects other PLMN, fails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⑥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Enable N1, remains in 5GS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Issue</a:t>
              </a:r>
              <a:r>
                <a:rPr kumimoji="0" lang="zh-CN" altLang="en-US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endPara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The UE considers the network is </a:t>
              </a:r>
              <a:r>
                <a:rPr lang="en-US" altLang="zh-CN" sz="900" u="sng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UNCAPABLE</a:t>
              </a:r>
              <a:r>
                <a:rPr lang="en-US" altLang="zh-CN" sz="90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 to provide IMS voice </a:t>
              </a:r>
              <a:r>
                <a:rPr lang="en-US" altLang="zh-CN" sz="900" dirty="0" smtClean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service and will not try.</a:t>
              </a:r>
              <a:endParaRPr kumimoji="0" lang="zh-CN" altLang="en-US" sz="900" b="0" i="0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9" name="直接箭头连接符 18"/>
            <p:cNvCxnSpPr/>
            <p:nvPr/>
          </p:nvCxnSpPr>
          <p:spPr>
            <a:xfrm flipH="1">
              <a:off x="8277313" y="1775067"/>
              <a:ext cx="611908" cy="877171"/>
            </a:xfrm>
            <a:prstGeom prst="straightConnector1">
              <a:avLst/>
            </a:prstGeom>
            <a:noFill/>
            <a:ln w="19050" cap="flat" cmpd="sng" algn="ctr">
              <a:solidFill>
                <a:srgbClr val="1D1D1A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0" name="文本框 19"/>
            <p:cNvSpPr txBox="1"/>
            <p:nvPr/>
          </p:nvSpPr>
          <p:spPr>
            <a:xfrm>
              <a:off x="8442088" y="2159624"/>
              <a:ext cx="1153812" cy="50783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defTabSz="914478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③ </a:t>
              </a: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IMS over 3GPP access is not supported</a:t>
              </a:r>
              <a:endParaRPr lang="zh-CN" altLang="en-US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04341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4</a:t>
            </a:fld>
            <a:endParaRPr lang="en-US" dirty="0"/>
          </a:p>
        </p:txBody>
      </p:sp>
      <p:sp>
        <p:nvSpPr>
          <p:cNvPr id="15" name="副标题 1"/>
          <p:cNvSpPr txBox="1">
            <a:spLocks/>
          </p:cNvSpPr>
          <p:nvPr/>
        </p:nvSpPr>
        <p:spPr>
          <a:xfrm>
            <a:off x="512005" y="174012"/>
            <a:ext cx="10740640" cy="57961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87798" rtl="0" eaLnBrk="1" fontAlgn="auto" latinLnBrk="0" hangingPunct="1">
              <a:lnSpc>
                <a:spcPts val="34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Case 1: No 3G/2G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1187798" rtl="0" eaLnBrk="1" fontAlgn="auto" latinLnBrk="0" hangingPunct="1">
              <a:lnSpc>
                <a:spcPts val="34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512005" y="1068783"/>
            <a:ext cx="5696302" cy="3128606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marR="0" lvl="0" indent="-360363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Objective:</a:t>
            </a:r>
          </a:p>
          <a:p>
            <a:pPr marL="12373" marR="0" lvl="0" indent="0" algn="l" defTabSz="118779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New solution enables the voice-centric UEs to recover</a:t>
            </a:r>
            <a:r>
              <a:rPr kumimoji="0" lang="en-GB" altLang="zh-CN" sz="1050" b="0" i="0" u="none" strike="noStrike" kern="1200" cap="none" spc="0" normalizeH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 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the IMS voice service, after 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UE enables its N1 and re-camps on the Registered PLMN(i.e., HPLMN)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.</a:t>
            </a:r>
          </a:p>
          <a:p>
            <a:pPr marL="12373" marR="0" lvl="0" indent="0" algn="l" defTabSz="1187798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zh-CN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0" marR="0" lvl="0" indent="0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GB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360363" marR="0" lvl="0" indent="-360363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GB" altLang="zh-CN" sz="105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Solutions:</a:t>
            </a:r>
          </a:p>
          <a:p>
            <a:pPr marL="360363" marR="0" lvl="0" indent="-360363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SA2:</a:t>
            </a:r>
            <a:endParaRPr kumimoji="0" lang="en-GB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1) 	In addition to 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MS voice over 3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GPP 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is not 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supported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" 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, 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provide to</a:t>
            </a:r>
            <a:r>
              <a:rPr kumimoji="0" lang="en-US" altLang="zh-CN" sz="1050" b="0" i="0" u="none" strike="noStrike" kern="1200" cap="none" spc="0" normalizeH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the UE</a:t>
            </a:r>
            <a:r>
              <a:rPr lang="en-US" altLang="zh-CN" sz="105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05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networks CAPABILITY of  </a:t>
            </a: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EPS fallback.</a:t>
            </a:r>
            <a:endParaRPr kumimoji="0" lang="en-US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endParaRPr kumimoji="0" lang="en-GB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CT1:</a:t>
            </a: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US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1) 	When the UE enables its N1 and re-camps on the Registered PLMN(i.e., HPLMN), the UE re-enables the S1 mode capability, so that the UE may 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obtain the IMS voice services.</a:t>
            </a: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endParaRPr kumimoji="0" lang="en-GB" altLang="zh-CN" sz="105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2)   Describe the detailed handling of the UE about the new EPS </a:t>
            </a:r>
            <a:r>
              <a:rPr kumimoji="0" lang="en-GB" altLang="zh-CN" sz="105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fallback</a:t>
            </a:r>
            <a:r>
              <a:rPr kumimoji="0" lang="en-GB" altLang="zh-CN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capable information in corresponding clauses.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237035" y="852352"/>
            <a:ext cx="2873657" cy="3345037"/>
            <a:chOff x="6313237" y="852352"/>
            <a:chExt cx="3314809" cy="3702124"/>
          </a:xfrm>
        </p:grpSpPr>
        <p:sp>
          <p:nvSpPr>
            <p:cNvPr id="17" name="云形 16"/>
            <p:cNvSpPr/>
            <p:nvPr/>
          </p:nvSpPr>
          <p:spPr>
            <a:xfrm>
              <a:off x="6313237" y="852353"/>
              <a:ext cx="1118044" cy="650861"/>
            </a:xfrm>
            <a:prstGeom prst="cloud">
              <a:avLst/>
            </a:prstGeom>
            <a:solidFill>
              <a:srgbClr val="E98C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EPC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云形 17"/>
            <p:cNvSpPr/>
            <p:nvPr/>
          </p:nvSpPr>
          <p:spPr>
            <a:xfrm>
              <a:off x="8474342" y="852352"/>
              <a:ext cx="1118044" cy="650861"/>
            </a:xfrm>
            <a:prstGeom prst="cloud">
              <a:avLst/>
            </a:prstGeom>
            <a:solidFill>
              <a:srgbClr val="A721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5GC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82623" y="2531415"/>
              <a:ext cx="342900" cy="552450"/>
            </a:xfrm>
            <a:prstGeom prst="rect">
              <a:avLst/>
            </a:prstGeom>
          </p:spPr>
        </p:pic>
        <p:cxnSp>
          <p:nvCxnSpPr>
            <p:cNvPr id="20" name="直接箭头连接符 19"/>
            <p:cNvCxnSpPr/>
            <p:nvPr/>
          </p:nvCxnSpPr>
          <p:spPr>
            <a:xfrm>
              <a:off x="6947403" y="1657726"/>
              <a:ext cx="763993" cy="914400"/>
            </a:xfrm>
            <a:prstGeom prst="straightConnector1">
              <a:avLst/>
            </a:prstGeom>
            <a:noFill/>
            <a:ln w="19050" cap="flat" cmpd="sng" algn="ctr">
              <a:solidFill>
                <a:srgbClr val="1D1D1A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1" name="文本框 20"/>
            <p:cNvSpPr txBox="1"/>
            <p:nvPr/>
          </p:nvSpPr>
          <p:spPr>
            <a:xfrm>
              <a:off x="6552840" y="2066527"/>
              <a:ext cx="1415110" cy="2308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①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 times failure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97103" y="3200259"/>
              <a:ext cx="2895283" cy="1354217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②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S1 disable ; selects 5GC.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④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Selects other RAT, fails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⑤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Selects other PLMN, fails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⑥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Enable N1, remains in 5GS</a:t>
              </a:r>
            </a:p>
            <a:p>
              <a:pPr marL="179388" marR="0" lvl="0" indent="-179388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179388" marR="0" lvl="0" indent="-179388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⑦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UE re-enables its S1 mode capability as the network is EPS fallback capable.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H="1">
              <a:off x="8224503" y="1617718"/>
              <a:ext cx="611908" cy="877171"/>
            </a:xfrm>
            <a:prstGeom prst="straightConnector1">
              <a:avLst/>
            </a:prstGeom>
            <a:noFill/>
            <a:ln w="19050" cap="flat" cmpd="sng" algn="ctr">
              <a:solidFill>
                <a:srgbClr val="1D1D1A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24" name="文本框 23"/>
            <p:cNvSpPr txBox="1"/>
            <p:nvPr/>
          </p:nvSpPr>
          <p:spPr>
            <a:xfrm>
              <a:off x="8343021" y="1917430"/>
              <a:ext cx="1285025" cy="86861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③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IMS over 3GPP access is not supported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</a:t>
              </a:r>
              <a:r>
                <a:rPr lang="en-US" altLang="zh-CN" sz="900" kern="0" noProof="0" dirty="0" smtClean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and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EPS fallback capability.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9894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1"/>
          <p:cNvSpPr txBox="1">
            <a:spLocks/>
          </p:cNvSpPr>
          <p:nvPr/>
        </p:nvSpPr>
        <p:spPr>
          <a:xfrm>
            <a:off x="556795" y="286953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1187798" rtl="0" eaLnBrk="1" fontAlgn="auto" latinLnBrk="0" hangingPunct="1">
              <a:lnSpc>
                <a:spcPts val="34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Case 2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： 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With 3G/2G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8" name="内容占位符 2"/>
          <p:cNvSpPr txBox="1">
            <a:spLocks/>
          </p:cNvSpPr>
          <p:nvPr/>
        </p:nvSpPr>
        <p:spPr>
          <a:xfrm>
            <a:off x="672224" y="1052210"/>
            <a:ext cx="5787954" cy="3843393"/>
          </a:xfrm>
          <a:prstGeom prst="rect">
            <a:avLst/>
          </a:prstGeom>
        </p:spPr>
        <p:txBody>
          <a:bodyPr lIns="0" tIns="0" rIns="0" bIns="0"/>
          <a:lstStyle>
            <a:lvl1pPr marL="12373" indent="0" algn="l" defTabSz="1187798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8420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GB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Scenario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:</a:t>
            </a: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Same step from 1) to 3)</a:t>
            </a: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4)	The UE tries other RAT(i.e., 3G/2G). </a:t>
            </a:r>
            <a:r>
              <a:rPr kumimoji="0" lang="en-US" altLang="zh-CN" sz="1100" b="0" i="0" u="sng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The UE stays in the 3G/2G network.</a:t>
            </a:r>
            <a:endParaRPr kumimoji="0" lang="en-GB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100" b="1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Issues</a:t>
            </a:r>
            <a:r>
              <a:rPr kumimoji="0" lang="zh-CN" altLang="en-US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：  </a:t>
            </a:r>
            <a:endParaRPr kumimoji="0" lang="en-US" altLang="zh-CN" sz="1100" b="1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The limited rate speed in 3G/2G is not acceptable.  Users will complain to UE vendors/network vendors if they find that the UE is staying 3G/2G.</a:t>
            </a: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100" b="1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Objective:</a:t>
            </a: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Avoid the UE to stay in 3G/2G, unless there is voice service to be happening.</a:t>
            </a:r>
          </a:p>
          <a:p>
            <a:pPr marL="12373" marR="0" lvl="0" indent="0" algn="l" defTabSz="1187798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360363" marR="0" lvl="0" indent="-360363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r>
              <a:rPr kumimoji="0" lang="en-GB" altLang="zh-CN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Solutions:</a:t>
            </a: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</a:endParaRP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CT1:</a:t>
            </a:r>
          </a:p>
          <a:p>
            <a:pPr marL="269875" marR="0" lvl="0" indent="-2698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1) 	The 5G/4G of equivalent PLMN has priority over 3G/2G of the registered PLMN</a:t>
            </a: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.</a:t>
            </a:r>
          </a:p>
          <a:p>
            <a:pPr marL="0" marR="0" lvl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269875" algn="l"/>
                <a:tab pos="1208088" algn="ctr"/>
              </a:tabLst>
              <a:defRPr/>
            </a:pP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2</a:t>
            </a:r>
            <a:r>
              <a:rPr kumimoji="0" lang="zh-CN" altLang="en-US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）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	</a:t>
            </a: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If no other PLMN can be selected, the UE still stays in 5G and re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-e</a:t>
            </a: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n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a</a:t>
            </a:r>
            <a:r>
              <a:rPr kumimoji="0" lang="en-GB" altLang="zh-CN" sz="11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bles</a:t>
            </a:r>
            <a:r>
              <a:rPr kumimoji="0" lang="en-GB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its S1 mode capability.</a:t>
            </a:r>
          </a:p>
          <a:p>
            <a:pPr marL="0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      -  The possibility of voice call is low.</a:t>
            </a:r>
          </a:p>
          <a:p>
            <a:pPr marL="0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      -  For MO voice service, the UE tries EPS fallback.  If fails , switch to 3G/2G.</a:t>
            </a:r>
          </a:p>
          <a:p>
            <a:pPr marL="0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      -  For MT voice service, the network tries EPS fallback.  If the UE detects a failure, </a:t>
            </a:r>
            <a:endParaRPr kumimoji="0" lang="en-US" altLang="zh-CN" sz="1100" b="0" i="0" u="none" strike="noStrike" kern="1200" cap="none" spc="0" normalizeH="0" baseline="0" noProof="0" dirty="0" smtClean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  <a:p>
            <a:pPr marL="0" marR="0" lvl="0" indent="0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69875" algn="l"/>
                <a:tab pos="1208088" algn="ctr"/>
              </a:tabLst>
              <a:defRPr/>
            </a:pPr>
            <a:r>
              <a:rPr lang="en-US" altLang="zh-CN" sz="110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</a:t>
            </a:r>
            <a:r>
              <a:rPr lang="en-US" altLang="zh-CN" sz="1100" dirty="0" smtClean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         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switch </a:t>
            </a:r>
            <a:r>
              <a:rPr kumimoji="0" lang="en-US" altLang="zh-CN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back to 3G/2G.</a:t>
            </a:r>
          </a:p>
          <a:p>
            <a:pPr marL="360363" marR="0" lvl="0" indent="-360363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Tx/>
              <a:buNone/>
              <a:tabLst>
                <a:tab pos="1208420" algn="ctr"/>
              </a:tabLst>
              <a:defRPr/>
            </a:pPr>
            <a:endParaRPr kumimoji="0" lang="en-GB" altLang="zh-CN" sz="900" b="1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00857" y="1052210"/>
            <a:ext cx="2816512" cy="3206787"/>
            <a:chOff x="6366047" y="1009701"/>
            <a:chExt cx="3279149" cy="3627296"/>
          </a:xfrm>
        </p:grpSpPr>
        <p:sp>
          <p:nvSpPr>
            <p:cNvPr id="5" name="云形 4"/>
            <p:cNvSpPr/>
            <p:nvPr/>
          </p:nvSpPr>
          <p:spPr>
            <a:xfrm>
              <a:off x="6366047" y="1009702"/>
              <a:ext cx="1118044" cy="650861"/>
            </a:xfrm>
            <a:prstGeom prst="cloud">
              <a:avLst/>
            </a:prstGeom>
            <a:solidFill>
              <a:srgbClr val="E98C8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EPC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云形 5"/>
            <p:cNvSpPr/>
            <p:nvPr/>
          </p:nvSpPr>
          <p:spPr>
            <a:xfrm>
              <a:off x="8527152" y="1009701"/>
              <a:ext cx="1118044" cy="650861"/>
            </a:xfrm>
            <a:prstGeom prst="cloud">
              <a:avLst/>
            </a:prstGeom>
            <a:solidFill>
              <a:srgbClr val="A7212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等线" panose="02010600030101010101" pitchFamily="2" charset="-122"/>
                  <a:cs typeface="+mn-cs"/>
                </a:rPr>
                <a:t>5GC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35433" y="2688764"/>
              <a:ext cx="342900" cy="552450"/>
            </a:xfrm>
            <a:prstGeom prst="rect">
              <a:avLst/>
            </a:prstGeom>
          </p:spPr>
        </p:pic>
        <p:cxnSp>
          <p:nvCxnSpPr>
            <p:cNvPr id="10" name="直接箭头连接符 9"/>
            <p:cNvCxnSpPr/>
            <p:nvPr/>
          </p:nvCxnSpPr>
          <p:spPr>
            <a:xfrm>
              <a:off x="7000213" y="1815075"/>
              <a:ext cx="763992" cy="914400"/>
            </a:xfrm>
            <a:prstGeom prst="straightConnector1">
              <a:avLst/>
            </a:prstGeom>
            <a:noFill/>
            <a:ln w="19050" cap="flat" cmpd="sng" algn="ctr">
              <a:solidFill>
                <a:srgbClr val="1D1D1A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1" name="文本框 10"/>
            <p:cNvSpPr txBox="1"/>
            <p:nvPr/>
          </p:nvSpPr>
          <p:spPr>
            <a:xfrm>
              <a:off x="6732429" y="2173280"/>
              <a:ext cx="1415110" cy="23083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①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 times failure </a:t>
              </a:r>
              <a:endParaRPr kumimoji="0" lang="zh-CN" altLang="en-US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732429" y="3279268"/>
              <a:ext cx="2648803" cy="1357729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179388" marR="0" lvl="0" indent="-179388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②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S1 disable ; </a:t>
              </a:r>
              <a:r>
                <a:rPr lang="en-US" altLang="zh-CN" sz="900" kern="0" dirty="0" smtClean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 NR and register in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5GC.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④ 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Selects other RAT, stays in 2G/3G</a:t>
              </a: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900" b="0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Issue</a:t>
              </a:r>
              <a:r>
                <a:rPr kumimoji="0" lang="zh-CN" altLang="en-US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：</a:t>
              </a:r>
              <a:endParaRPr kumimoji="0" lang="en-US" altLang="zh-CN" sz="900" b="1" i="0" u="none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00" dirty="0">
                  <a:solidFill>
                    <a:srgbClr val="1D1D1A"/>
                  </a:solidFill>
                </a:rPr>
                <a:t>The limited rate speed in 3G/2G is not </a:t>
              </a:r>
              <a:r>
                <a:rPr lang="en-US" altLang="zh-CN" sz="900" dirty="0" smtClean="0">
                  <a:solidFill>
                    <a:srgbClr val="1D1D1A"/>
                  </a:solidFill>
                </a:rPr>
                <a:t>acceptable</a:t>
              </a:r>
              <a:r>
                <a:rPr lang="en-US" altLang="zh-CN" sz="900" dirty="0" smtClean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.</a:t>
              </a:r>
              <a:endParaRPr kumimoji="0" lang="zh-CN" altLang="en-US" sz="900" b="0" i="0" strike="noStrike" kern="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cxnSp>
          <p:nvCxnSpPr>
            <p:cNvPr id="13" name="直接箭头连接符 12"/>
            <p:cNvCxnSpPr/>
            <p:nvPr/>
          </p:nvCxnSpPr>
          <p:spPr>
            <a:xfrm flipH="1">
              <a:off x="8277313" y="1775067"/>
              <a:ext cx="611908" cy="877171"/>
            </a:xfrm>
            <a:prstGeom prst="straightConnector1">
              <a:avLst/>
            </a:prstGeom>
            <a:noFill/>
            <a:ln w="19050" cap="flat" cmpd="sng" algn="ctr">
              <a:solidFill>
                <a:srgbClr val="1D1D1A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14" name="文本框 13"/>
            <p:cNvSpPr txBox="1"/>
            <p:nvPr/>
          </p:nvSpPr>
          <p:spPr>
            <a:xfrm>
              <a:off x="8442088" y="2159624"/>
              <a:ext cx="1153812" cy="507831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defTabSz="914478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③ </a:t>
              </a:r>
              <a:r>
                <a:rPr lang="en-US" altLang="zh-CN" sz="900" kern="0" dirty="0">
                  <a:solidFill>
                    <a:srgbClr val="1D1D1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 IMS over 3GPP access is not supported</a:t>
              </a:r>
              <a:endParaRPr lang="zh-CN" altLang="en-US" sz="900" kern="0" dirty="0">
                <a:solidFill>
                  <a:srgbClr val="1D1D1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870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854994"/>
            <a:ext cx="7886700" cy="994172"/>
          </a:xfrm>
        </p:spPr>
        <p:txBody>
          <a:bodyPr/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Annex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166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4500</TotalTime>
  <Words>443</Words>
  <Application>Microsoft Office PowerPoint</Application>
  <PresentationFormat>全屏显示(16:9)</PresentationFormat>
  <Paragraphs>107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 Unicode MS</vt:lpstr>
      <vt:lpstr>MS PGothic</vt:lpstr>
      <vt:lpstr>等线</vt:lpstr>
      <vt:lpstr>宋体</vt:lpstr>
      <vt:lpstr>Microsoft YaHei</vt:lpstr>
      <vt:lpstr>Microsoft YaHei</vt:lpstr>
      <vt:lpstr>Arial</vt:lpstr>
      <vt:lpstr>Calibri</vt:lpstr>
      <vt:lpstr>Calibri Light</vt:lpstr>
      <vt:lpstr>Times New Roman</vt:lpstr>
      <vt:lpstr>Office 主题</vt:lpstr>
      <vt:lpstr>Accelerate recovery of IMS voice service after S1 disable</vt:lpstr>
      <vt:lpstr>PowerPoint 演示文稿</vt:lpstr>
      <vt:lpstr>Case 1:  No 3G/2G</vt:lpstr>
      <vt:lpstr>PowerPoint 演示文稿</vt:lpstr>
      <vt:lpstr>PowerPoint 演示文稿</vt:lpstr>
      <vt:lpstr>Annex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>06-10-2219_Puneet Jain</dc:creator>
  <cp:keywords>CTPClassification=CTP_NT</cp:keywords>
  <cp:lastModifiedBy>OY</cp:lastModifiedBy>
  <cp:revision>187</cp:revision>
  <dcterms:created xsi:type="dcterms:W3CDTF">2020-07-06T23:21:42Z</dcterms:created>
  <dcterms:modified xsi:type="dcterms:W3CDTF">2021-05-10T12:29:52Z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(3)qoDuGZojT4w2ZipUR/CgX1HaSbZCOU2wlCjZKGlgjhL6GdNxAdMUoaPUc88c0CoGR68eS09c
BL4l7S3icMzXYi0ELGpDQ6CL5L2h6OyICuCnHDoFJ3RvyUD+GxXwLqGmRvro4xb78MDgzQAq
gox+CmoeDhufOnTlLT4NTtvCnUroxcjFMjpksBKD24hxQTUIVBLEXupAqQ+xPxH9vhMnfAGr
XuZCA+xpq1Nubxv7TQ</vt:lpwstr>
  </property>
  <property fmtid="{D5CDD505-2E9C-101B-9397-08002B2CF9AE}" pid="9" name="_2015_ms_pID_7253431">
    <vt:lpwstr>yRCvYaG+veusRhfN1RyPm06R7btD8hQOoFeDQUzLH8sCZiQqTRxlz+
FYCjsV2kJ9AOPfIyWMuiwXcZU5tQcy8cDg99+rla2DFIsleeEMV+X75KbkYCKHGwrH5kugkl
IDUCpgFkwuALsMAIcrkhxyq6Si2VmGFqEy5u3HQ8CsNCJgNA8ZuR7oFBJfbVqBJ3PRx+iyT+
U3vkk1T56ccuDN5gNWds2jZ02qdo9knXTDrs</vt:lpwstr>
  </property>
  <property fmtid="{D5CDD505-2E9C-101B-9397-08002B2CF9AE}" pid="10" name="_2015_ms_pID_7253432">
    <vt:lpwstr>Fg==</vt:lpwstr>
  </property>
</Properties>
</file>